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EEED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5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ДОСТИЖЕНИЕ ПОКАЗАТЕЛЕЙ</a:t>
            </a:r>
          </a:p>
        </c:rich>
      </c:tx>
      <c:layout>
        <c:manualLayout>
          <c:xMode val="edge"/>
          <c:yMode val="edge"/>
          <c:x val="1.7671916010498695E-2"/>
          <c:y val="0.22736709675043679"/>
        </c:manualLayout>
      </c:layout>
    </c:title>
    <c:plotArea>
      <c:layout>
        <c:manualLayout>
          <c:layoutTarget val="inner"/>
          <c:xMode val="edge"/>
          <c:yMode val="edge"/>
          <c:x val="6.4583333333333368E-2"/>
          <c:y val="0.35068384072178066"/>
          <c:w val="0.35614058398950138"/>
          <c:h val="0.4416799124547163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ДОСТИЖЕНИЕ ПОКАЗАТЕЛЕЙ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достигнуты </c:v>
                </c:pt>
                <c:pt idx="1">
                  <c:v>не достигнуты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</c:v>
                </c:pt>
                <c:pt idx="1">
                  <c:v>5</c:v>
                </c:pt>
              </c:numCache>
            </c:numRef>
          </c:val>
        </c:ser>
        <c:dLbls/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4.7807250656167984E-2"/>
          <c:y val="0.83402527444872754"/>
          <c:w val="0.28135941601049869"/>
          <c:h val="0.14342314835479278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ВЫПОЛНЕНИЕ</a:t>
            </a:r>
            <a:r>
              <a:rPr lang="ru-RU" sz="1800" baseline="0" dirty="0" smtClean="0">
                <a:solidFill>
                  <a:schemeClr val="tx2">
                    <a:lumMod val="75000"/>
                  </a:schemeClr>
                </a:solidFill>
              </a:rPr>
              <a:t> МЕРОПРИЯТИЙ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1.0052493438320227E-3"/>
          <c:y val="0.22736709675043676"/>
        </c:manualLayout>
      </c:layout>
    </c:title>
    <c:plotArea>
      <c:layout>
        <c:manualLayout>
          <c:layoutTarget val="inner"/>
          <c:xMode val="edge"/>
          <c:yMode val="edge"/>
          <c:x val="6.4583333333333368E-2"/>
          <c:y val="0.35068384072178066"/>
          <c:w val="0.35614058398950138"/>
          <c:h val="0.4416799124547162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ВЫПОЛНЕНИЕ МЕРОПРИЯТИЙ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Pt>
            <c:idx val="1"/>
            <c:spPr>
              <a:solidFill>
                <a:schemeClr val="accent6">
                  <a:lumMod val="5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39</c:v>
                </c:pt>
                <c:pt idx="1">
                  <c:v>3</c:v>
                </c:pt>
              </c:numCache>
            </c:numRef>
          </c:val>
        </c:ser>
        <c:dLbls/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5.9494750656167987E-2"/>
          <c:y val="0.84615897915916893"/>
          <c:w val="0.41342191601049877"/>
          <c:h val="0.12923955918939645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800"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dirty="0" smtClean="0"/>
              <a:t>ОСВОЕНИЕ СРЕДСТВ
</a:t>
            </a:r>
            <a:r>
              <a:rPr lang="ru-RU" dirty="0" smtClean="0">
                <a:solidFill>
                  <a:schemeClr val="accent2"/>
                </a:solidFill>
              </a:rPr>
              <a:t>96,7%</a:t>
            </a:r>
            <a:endParaRPr lang="ru-RU" dirty="0">
              <a:solidFill>
                <a:schemeClr val="accent2"/>
              </a:solidFill>
            </a:endParaRPr>
          </a:p>
        </c:rich>
      </c:tx>
      <c:layout>
        <c:manualLayout>
          <c:xMode val="edge"/>
          <c:yMode val="edge"/>
          <c:x val="0.2935188369023059"/>
          <c:y val="1.902566381513167E-3"/>
        </c:manualLayout>
      </c:layout>
    </c:title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2614295388133993"/>
          <c:y val="0.11743253481853566"/>
          <c:w val="0.46154033637137332"/>
          <c:h val="0.55221186716958603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ОСВОЕНИЕ СРЕДСТВ
(млн. рублей)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dLbls>
            <c:dLbl>
              <c:idx val="0"/>
              <c:layout>
                <c:manualLayout>
                  <c:x val="0.11921277083481548"/>
                  <c:y val="-0.17347799242707096"/>
                </c:manualLayout>
              </c:layout>
              <c:showVal val="1"/>
            </c:dLbl>
            <c:dLbl>
              <c:idx val="1"/>
              <c:layout>
                <c:manualLayout>
                  <c:x val="0.1066640581153612"/>
                  <c:y val="-5.4934697601905814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276.8</c:v>
                </c:pt>
                <c:pt idx="1">
                  <c:v>267.60000000000002</c:v>
                </c:pt>
              </c:numCache>
            </c:numRef>
          </c:val>
        </c:ser>
        <c:dLbls/>
        <c:shape val="cylinder"/>
        <c:axId val="70626688"/>
        <c:axId val="70646016"/>
        <c:axId val="0"/>
      </c:bar3DChart>
      <c:catAx>
        <c:axId val="70626688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0646016"/>
        <c:crosses val="autoZero"/>
        <c:auto val="1"/>
        <c:lblAlgn val="ctr"/>
        <c:lblOffset val="100"/>
      </c:catAx>
      <c:valAx>
        <c:axId val="70646016"/>
        <c:scaling>
          <c:orientation val="minMax"/>
        </c:scaling>
        <c:delete val="1"/>
        <c:axPos val="l"/>
        <c:numFmt formatCode="General" sourceLinked="1"/>
        <c:tickLblPos val="none"/>
        <c:crossAx val="706266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0.14175</cdr:x>
      <cdr:y>0.50239</cdr:y>
    </cdr:from>
    <cdr:to>
      <cdr:x>0.33534</cdr:x>
      <cdr:y>0.63388</cdr:y>
    </cdr:to>
    <cdr:sp macro="" textlink="">
      <cdr:nvSpPr>
        <cdr:cNvPr id="2" name="TextBox 66562"/>
        <cdr:cNvSpPr txBox="1"/>
      </cdr:nvSpPr>
      <cdr:spPr>
        <a:xfrm xmlns:a="http://schemas.openxmlformats.org/drawingml/2006/main">
          <a:off x="864096" y="2469449"/>
          <a:ext cx="1180131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/>
            <a:t>СТЕПЕНЬ </a:t>
          </a:r>
        </a:p>
        <a:p xmlns:a="http://schemas.openxmlformats.org/drawingml/2006/main">
          <a:pPr algn="ctr"/>
          <a:r>
            <a:rPr lang="ru-RU" sz="1200" b="1" dirty="0" smtClean="0"/>
            <a:t>ВЫПОЛНЕНИЯ</a:t>
          </a:r>
        </a:p>
        <a:p xmlns:a="http://schemas.openxmlformats.org/drawingml/2006/main">
          <a:pPr algn="ctr"/>
          <a:r>
            <a:rPr lang="ru-RU" sz="1200" b="1" dirty="0" smtClean="0"/>
            <a:t>95,2%</a:t>
          </a:r>
          <a:endParaRPr lang="ru-RU" sz="1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0.29044</cdr:x>
      <cdr:y>0.7377</cdr:y>
    </cdr:from>
    <cdr:to>
      <cdr:x>0.55133</cdr:x>
      <cdr:y>0.80433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63660" y="3240360"/>
          <a:ext cx="1584176" cy="2926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/>
            <a:t>(млн. рублей)</a:t>
          </a:r>
          <a:endParaRPr lang="ru-RU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74BB7-D083-4DE2-BADC-4092786DD2C7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06912-50C0-4317-A51C-F363A8464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431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97554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06912-50C0-4317-A51C-F363A84642E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029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06912-50C0-4317-A51C-F363A84642E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029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06912-50C0-4317-A51C-F363A84642E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029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8EAB5-A992-456B-81F3-561A368E2B03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C2915-C7C5-41BD-A749-A36BCC3B8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253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F51C8-22E5-4015-8693-6F15CD3F42CE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18CD9-83E2-4C90-A2F6-09A19DEFF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0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C8800-4E97-48EA-B43F-8E7A080735B0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E16B-E280-419B-8FF4-7A4BEE815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1206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9FFA5-BEEA-4D32-B006-E9706C3BAC48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A496A6-5A51-46C3-A03B-50387EE6D8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007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CE53A-859F-46E7-9E9A-D4AD72B314B2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955A-1CBD-47E2-B106-B3898F1B0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695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862D-0888-4AD5-A3D2-B5157F0FBBE7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798D7-B39E-443C-AB47-831704933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59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573ED-6743-475D-B89A-276BA23158C1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372CC-E935-4912-AFC0-56709DC4A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49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A8016-44E7-424D-9A93-2BD35251B167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70A97-2677-4694-A8C8-7C7D7C6A3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933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C824C-F6D6-4E4E-A12A-DF9ED5453449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8CF3-F99A-4E65-96F1-157D4548BA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659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472C5-E01E-46F2-9209-60AC40C43173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36639-8DA7-4D2D-9431-5C981A5A5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31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8B598-60F6-4E65-B38A-6E6321050315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FE73B-E5F8-4C51-90A8-370001B65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784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ED0A1-1505-4115-8AC4-5396C455EAA5}" type="datetime1">
              <a:rPr lang="ru-RU" smtClean="0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409D3-40D8-47CF-97AD-1ACE10D1E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903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rgbClr val="99CCFF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5575AF-353C-406D-AAE8-097EE091C6A5}" type="datetime1">
              <a:rPr lang="ru-RU"/>
              <a:pPr>
                <a:defRPr/>
              </a:pPr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B4C693-6D23-4A6C-858D-42EAEF24B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61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0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/>
          </p:cNvSpPr>
          <p:nvPr>
            <p:ph type="title"/>
          </p:nvPr>
        </p:nvSpPr>
        <p:spPr>
          <a:xfrm>
            <a:off x="1602581" y="1265304"/>
            <a:ext cx="6011862" cy="1143000"/>
          </a:xfrm>
        </p:spPr>
        <p:txBody>
          <a:bodyPr/>
          <a:lstStyle/>
          <a:p>
            <a:r>
              <a:rPr lang="ru-RU" altLang="ru-RU" sz="2600" b="1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Государственная программа </a:t>
            </a:r>
            <a:br>
              <a:rPr lang="ru-RU" altLang="ru-RU" sz="2600" b="1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ru-RU" altLang="ru-RU" sz="2600" b="1" dirty="0" smtClean="0">
                <a:solidFill>
                  <a:schemeClr val="tx2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Кировской области</a:t>
            </a:r>
          </a:p>
        </p:txBody>
      </p:sp>
      <p:cxnSp>
        <p:nvCxnSpPr>
          <p:cNvPr id="53254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755650" y="2420888"/>
            <a:ext cx="7705725" cy="0"/>
          </a:xfrm>
          <a:prstGeom prst="lin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325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755650" y="2996952"/>
            <a:ext cx="7705725" cy="0"/>
          </a:xfrm>
          <a:prstGeom prst="lin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" name="Объект 2"/>
          <p:cNvSpPr>
            <a:spLocks/>
          </p:cNvSpPr>
          <p:nvPr/>
        </p:nvSpPr>
        <p:spPr bwMode="auto">
          <a:xfrm>
            <a:off x="649695" y="2564904"/>
            <a:ext cx="7848600" cy="3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70000"/>
              </a:lnSpc>
              <a:spcAft>
                <a:spcPct val="0"/>
              </a:spcAft>
              <a:buFont typeface="Arial" charset="0"/>
              <a:buNone/>
            </a:pPr>
            <a:r>
              <a:rPr lang="ru-RU" altLang="ru-RU" sz="2600" b="1" dirty="0" smtClean="0">
                <a:solidFill>
                  <a:srgbClr val="FF3300"/>
                </a:solidFill>
                <a:latin typeface="+mn-lt"/>
                <a:cs typeface="Arial" charset="0"/>
              </a:rPr>
              <a:t>«ОБЕСПЕЧЕНИЕ ВЕТЕРИНАРНОГО БЛАГОПОЛУЧИЯ»</a:t>
            </a:r>
            <a:endParaRPr lang="ru-RU" altLang="ru-RU" sz="2600" b="1" dirty="0">
              <a:solidFill>
                <a:srgbClr val="FF3300"/>
              </a:solidFill>
              <a:latin typeface="+mn-lt"/>
              <a:cs typeface="Arial" charset="0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1398836" y="3194050"/>
            <a:ext cx="60848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утверждена постановлением Правительства Кировской области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от </a:t>
            </a:r>
            <a:r>
              <a:rPr lang="ru-RU" altLang="ru-RU" sz="1600" b="1" dirty="0" smtClean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16.12.2019 №</a:t>
            </a: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altLang="ru-RU" sz="1600" b="1" dirty="0" smtClean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641-П</a:t>
            </a:r>
            <a:r>
              <a:rPr lang="ru-RU" altLang="ru-RU" sz="1600" dirty="0" smtClean="0">
                <a:solidFill>
                  <a:srgbClr val="1F497D">
                    <a:lumMod val="50000"/>
                  </a:srgbClr>
                </a:solidFill>
                <a:cs typeface="Arial" charset="0"/>
              </a:rPr>
              <a:t> </a:t>
            </a:r>
            <a:endParaRPr lang="ru-RU" altLang="ru-RU" sz="1600" dirty="0">
              <a:solidFill>
                <a:srgbClr val="1F497D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5640" y="3864274"/>
            <a:ext cx="2475229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+mn-lt"/>
                <a:cs typeface="Arial" panose="020B0604020202020204" pitchFamily="34" charset="0"/>
              </a:rPr>
              <a:t>итоги за </a:t>
            </a:r>
            <a:r>
              <a:rPr lang="ru-RU" altLang="ru-RU" sz="2400" b="1" dirty="0" smtClean="0">
                <a:solidFill>
                  <a:srgbClr val="1F497D">
                    <a:lumMod val="50000"/>
                  </a:srgbClr>
                </a:solidFill>
                <a:latin typeface="+mn-lt"/>
                <a:cs typeface="Arial" panose="020B0604020202020204" pitchFamily="34" charset="0"/>
              </a:rPr>
              <a:t>2021 </a:t>
            </a: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+mn-lt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53259" name="Прямоугольник 9"/>
          <p:cNvSpPr>
            <a:spLocks noChangeArrowheads="1"/>
          </p:cNvSpPr>
          <p:nvPr/>
        </p:nvSpPr>
        <p:spPr bwMode="auto">
          <a:xfrm>
            <a:off x="649695" y="5661248"/>
            <a:ext cx="5473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182563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1F497D">
                    <a:lumMod val="50000"/>
                  </a:srgbClr>
                </a:solidFill>
                <a:latin typeface="+mn-lt"/>
              </a:rPr>
              <a:t>о</a:t>
            </a:r>
            <a:r>
              <a:rPr lang="ru-RU" altLang="ru-RU" sz="1400" b="1" dirty="0" smtClean="0">
                <a:solidFill>
                  <a:srgbClr val="1F497D">
                    <a:lumMod val="50000"/>
                  </a:srgbClr>
                </a:solidFill>
                <a:latin typeface="+mn-lt"/>
              </a:rPr>
              <a:t>тветственный </a:t>
            </a:r>
            <a:r>
              <a:rPr lang="ru-RU" altLang="ru-RU" sz="1400" b="1" dirty="0">
                <a:solidFill>
                  <a:srgbClr val="1F497D">
                    <a:lumMod val="50000"/>
                  </a:srgbClr>
                </a:solidFill>
                <a:latin typeface="+mn-lt"/>
              </a:rPr>
              <a:t>исполнитель: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1F497D">
                    <a:lumMod val="50000"/>
                  </a:srgbClr>
                </a:solidFill>
                <a:latin typeface="+mn-lt"/>
              </a:rPr>
              <a:t>у</a:t>
            </a:r>
            <a:r>
              <a:rPr lang="ru-RU" altLang="ru-RU" sz="1400" b="1" dirty="0" smtClean="0">
                <a:solidFill>
                  <a:srgbClr val="1F497D">
                    <a:lumMod val="50000"/>
                  </a:srgbClr>
                </a:solidFill>
                <a:latin typeface="+mn-lt"/>
              </a:rPr>
              <a:t>правление </a:t>
            </a:r>
            <a:r>
              <a:rPr lang="ru-RU" altLang="ru-RU" sz="1400" b="1" dirty="0">
                <a:solidFill>
                  <a:srgbClr val="1F497D">
                    <a:lumMod val="50000"/>
                  </a:srgbClr>
                </a:solidFill>
                <a:latin typeface="+mn-lt"/>
              </a:rPr>
              <a:t>ветеринарии Кировской области</a:t>
            </a:r>
            <a:r>
              <a:rPr lang="ru-RU" altLang="ru-RU" sz="1400" dirty="0">
                <a:solidFill>
                  <a:srgbClr val="1F497D"/>
                </a:solidFill>
                <a:latin typeface="+mn-lt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pSp>
        <p:nvGrpSpPr>
          <p:cNvPr id="21" name="Group 37"/>
          <p:cNvGrpSpPr>
            <a:grpSpLocks/>
          </p:cNvGrpSpPr>
          <p:nvPr/>
        </p:nvGrpSpPr>
        <p:grpSpPr bwMode="auto">
          <a:xfrm>
            <a:off x="0" y="13721"/>
            <a:ext cx="3275856" cy="1183031"/>
            <a:chOff x="0" y="0"/>
            <a:chExt cx="2744" cy="1026"/>
          </a:xfrm>
        </p:grpSpPr>
        <p:grpSp>
          <p:nvGrpSpPr>
            <p:cNvPr id="22" name="Group 38"/>
            <p:cNvGrpSpPr>
              <a:grpSpLocks/>
            </p:cNvGrpSpPr>
            <p:nvPr/>
          </p:nvGrpSpPr>
          <p:grpSpPr bwMode="auto">
            <a:xfrm>
              <a:off x="0" y="0"/>
              <a:ext cx="2744" cy="1026"/>
              <a:chOff x="0" y="0"/>
              <a:chExt cx="2744" cy="1026"/>
            </a:xfrm>
          </p:grpSpPr>
          <p:pic>
            <p:nvPicPr>
              <p:cNvPr id="24" name="Picture 16" descr="Лента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74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Picture 40" descr="0001-001-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" name="Picture 7" descr="символ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621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xmlns="" val="312574946"/>
              </p:ext>
            </p:extLst>
          </p:nvPr>
        </p:nvGraphicFramePr>
        <p:xfrm>
          <a:off x="134902" y="1187699"/>
          <a:ext cx="6096000" cy="491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xmlns="" val="3143909656"/>
              </p:ext>
            </p:extLst>
          </p:nvPr>
        </p:nvGraphicFramePr>
        <p:xfrm>
          <a:off x="5868144" y="1191192"/>
          <a:ext cx="6096000" cy="491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xmlns="" val="3927987699"/>
              </p:ext>
            </p:extLst>
          </p:nvPr>
        </p:nvGraphicFramePr>
        <p:xfrm>
          <a:off x="1584204" y="1988840"/>
          <a:ext cx="60723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D955A-1CBD-47E2-B106-B3898F1B081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55576" y="1484784"/>
            <a:ext cx="7848872" cy="0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45700" y="1024589"/>
            <a:ext cx="7612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ИТОГИ ХОДА РЕАЛИЗАЦИИ ГОСУДАРСТВЕННОЙ ПРОГРАММЫ В 2021 ГОДУ</a:t>
            </a:r>
            <a:endParaRPr lang="ru-RU" b="1" dirty="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>
            <a:off x="0" y="13721"/>
            <a:ext cx="3168409" cy="1183031"/>
            <a:chOff x="0" y="0"/>
            <a:chExt cx="2654" cy="1026"/>
          </a:xfrm>
        </p:grpSpPr>
        <p:grpSp>
          <p:nvGrpSpPr>
            <p:cNvPr id="46" name="Group 38"/>
            <p:cNvGrpSpPr>
              <a:grpSpLocks/>
            </p:cNvGrpSpPr>
            <p:nvPr/>
          </p:nvGrpSpPr>
          <p:grpSpPr bwMode="auto">
            <a:xfrm>
              <a:off x="0" y="0"/>
              <a:ext cx="2654" cy="1026"/>
              <a:chOff x="0" y="0"/>
              <a:chExt cx="2654" cy="1026"/>
            </a:xfrm>
          </p:grpSpPr>
          <p:pic>
            <p:nvPicPr>
              <p:cNvPr id="48" name="Picture 16" descr="Лента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-2" r="3430"/>
              <a:stretch/>
            </p:blipFill>
            <p:spPr bwMode="auto">
              <a:xfrm>
                <a:off x="0" y="0"/>
                <a:ext cx="265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Picture 40" descr="0001-001-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7" name="Picture 7" descr="символ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561" name="Прямоугольник 66560"/>
          <p:cNvSpPr/>
          <p:nvPr/>
        </p:nvSpPr>
        <p:spPr>
          <a:xfrm>
            <a:off x="2771800" y="5743506"/>
            <a:ext cx="126000" cy="126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562" name="TextBox 66561"/>
          <p:cNvSpPr txBox="1"/>
          <p:nvPr/>
        </p:nvSpPr>
        <p:spPr>
          <a:xfrm>
            <a:off x="2757710" y="5593853"/>
            <a:ext cx="321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с</a:t>
            </a:r>
            <a:r>
              <a:rPr lang="ru-RU" dirty="0" smtClean="0"/>
              <a:t>редства областного бюджета</a:t>
            </a:r>
            <a:endParaRPr lang="ru-RU" dirty="0"/>
          </a:p>
        </p:txBody>
      </p:sp>
      <p:sp>
        <p:nvSpPr>
          <p:cNvPr id="66563" name="TextBox 66562"/>
          <p:cNvSpPr txBox="1"/>
          <p:nvPr/>
        </p:nvSpPr>
        <p:spPr>
          <a:xfrm>
            <a:off x="1041881" y="3789040"/>
            <a:ext cx="1098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ДОСТИГНУТЫ</a:t>
            </a:r>
          </a:p>
          <a:p>
            <a:pPr algn="ctr"/>
            <a:r>
              <a:rPr lang="ru-RU" sz="1200" b="1" dirty="0" smtClean="0"/>
              <a:t>77,3%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305556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99CCFF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D955A-1CBD-47E2-B106-B3898F1B081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5" name="AutoShape 2" descr="https://s1.slide-share.ru/s_image/488d52e4685515db8d76ad2eae89a3ff/e9c43b85-1dc9-4b98-a006-c04aa9191eea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s1.slide-share.ru/s_image/488d52e4685515db8d76ad2eae89a3ff/e9c43b85-1dc9-4b98-a006-c04aa9191eea.jpe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s1.slide-share.ru/s_image/488d52e4685515db8d76ad2eae89a3ff/e9c43b85-1dc9-4b98-a006-c04aa9191eea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0" y="13721"/>
            <a:ext cx="3168409" cy="1183031"/>
            <a:chOff x="0" y="0"/>
            <a:chExt cx="2654" cy="1026"/>
          </a:xfrm>
        </p:grpSpPr>
        <p:grpSp>
          <p:nvGrpSpPr>
            <p:cNvPr id="9" name="Group 38"/>
            <p:cNvGrpSpPr>
              <a:grpSpLocks/>
            </p:cNvGrpSpPr>
            <p:nvPr/>
          </p:nvGrpSpPr>
          <p:grpSpPr bwMode="auto">
            <a:xfrm>
              <a:off x="0" y="0"/>
              <a:ext cx="2654" cy="1026"/>
              <a:chOff x="0" y="0"/>
              <a:chExt cx="2654" cy="1026"/>
            </a:xfrm>
          </p:grpSpPr>
          <p:pic>
            <p:nvPicPr>
              <p:cNvPr id="11" name="Picture 16" descr="Лента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-2" r="3430"/>
              <a:stretch/>
            </p:blipFill>
            <p:spPr bwMode="auto">
              <a:xfrm>
                <a:off x="0" y="0"/>
                <a:ext cx="265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40" descr="0001-001-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Picture 7" descr="символ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1436397" y="838453"/>
            <a:ext cx="6630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СВЕДЕНИЯ О ДОСТИЖЕНИИ ЗНАЧЕНИЙ ЦЕЛЕВЫХ ПОКАЗАТЕЛЕЙ </a:t>
            </a:r>
          </a:p>
          <a:p>
            <a:pPr algn="ctr"/>
            <a:r>
              <a:rPr lang="ru-RU" b="1" dirty="0" smtClean="0"/>
              <a:t>ЭФФЕКТИВНОСТИ РЕАЛИЗАЦИИ ГОСПРОГРАММЫ В 2021 ГОДУ</a:t>
            </a:r>
            <a:endParaRPr lang="ru-RU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99592" y="1484784"/>
            <a:ext cx="7704856" cy="0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1315678" y="1781301"/>
            <a:ext cx="7167853" cy="711596"/>
            <a:chOff x="3199283" y="2622815"/>
            <a:chExt cx="3875284" cy="79974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199283" y="2622815"/>
              <a:ext cx="3875284" cy="7997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752946" y="2707197"/>
              <a:ext cx="3277264" cy="5188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>
                  <a:cs typeface="Arial" panose="020B0604020202020204" pitchFamily="34" charset="0"/>
                </a:rPr>
                <a:t>доля выполнения областного плана диагностических исследований, ветеринарно-профилактических и противоэпизоотических мероприятий – </a:t>
              </a:r>
              <a:r>
                <a:rPr lang="ru-RU" sz="1200" b="1" dirty="0" smtClean="0">
                  <a:solidFill>
                    <a:srgbClr val="C00000"/>
                  </a:solidFill>
                  <a:cs typeface="Arial" panose="020B0604020202020204" pitchFamily="34" charset="0"/>
                </a:rPr>
                <a:t>100%</a:t>
              </a:r>
              <a:endParaRPr lang="ru-RU" sz="1200" b="1" dirty="0">
                <a:cs typeface="Arial" panose="020B0604020202020204" pitchFamily="34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>
            <a:off x="1331640" y="1781300"/>
            <a:ext cx="7151891" cy="0"/>
          </a:xfrm>
          <a:prstGeom prst="line">
            <a:avLst/>
          </a:prstGeom>
          <a:ln w="2857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/>
          <p:cNvGrpSpPr/>
          <p:nvPr/>
        </p:nvGrpSpPr>
        <p:grpSpPr>
          <a:xfrm>
            <a:off x="1331642" y="2757505"/>
            <a:ext cx="7272806" cy="671496"/>
            <a:chOff x="3199283" y="2622815"/>
            <a:chExt cx="3934269" cy="79974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199283" y="2622815"/>
              <a:ext cx="3875284" cy="7997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744626" y="2623112"/>
              <a:ext cx="3388926" cy="769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>
                  <a:cs typeface="Arial" panose="020B0604020202020204" pitchFamily="34" charset="0"/>
                </a:rPr>
                <a:t>доля выполнения плана мониторинговых исследований проб биологического и патологического материала от домашних свиней и диких кабанов на африканскую чуму свиней – </a:t>
              </a:r>
              <a:r>
                <a:rPr lang="ru-RU" sz="1200" b="1" dirty="0" smtClean="0">
                  <a:solidFill>
                    <a:srgbClr val="C00000"/>
                  </a:solidFill>
                  <a:cs typeface="Arial" panose="020B0604020202020204" pitchFamily="34" charset="0"/>
                </a:rPr>
                <a:t>113,7%</a:t>
              </a:r>
              <a:r>
                <a:rPr lang="ru-RU" sz="1200" b="1" dirty="0" smtClean="0">
                  <a:cs typeface="Arial" panose="020B0604020202020204" pitchFamily="34" charset="0"/>
                </a:rPr>
                <a:t> (113,7% от плана)</a:t>
              </a:r>
              <a:endParaRPr lang="ru-RU" sz="1200" b="1" dirty="0">
                <a:cs typeface="Arial" panose="020B0604020202020204" pitchFamily="34" charset="0"/>
              </a:endParaRPr>
            </a:p>
          </p:txBody>
        </p:sp>
      </p:grpSp>
      <p:cxnSp>
        <p:nvCxnSpPr>
          <p:cNvPr id="48" name="Прямая соединительная линия 47"/>
          <p:cNvCxnSpPr/>
          <p:nvPr/>
        </p:nvCxnSpPr>
        <p:spPr>
          <a:xfrm>
            <a:off x="1331640" y="2755343"/>
            <a:ext cx="7164605" cy="0"/>
          </a:xfrm>
          <a:prstGeom prst="line">
            <a:avLst/>
          </a:prstGeom>
          <a:ln w="2857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1359985" y="3794837"/>
            <a:ext cx="7180398" cy="642275"/>
            <a:chOff x="3214614" y="2622815"/>
            <a:chExt cx="3883827" cy="616171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214614" y="2622815"/>
              <a:ext cx="3859952" cy="61617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249793" y="2629996"/>
              <a:ext cx="3848648" cy="265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sz="1200" b="1" dirty="0">
                <a:cs typeface="Arial" panose="020B0604020202020204" pitchFamily="34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346300" y="4756261"/>
            <a:ext cx="7272808" cy="621399"/>
            <a:chOff x="3199283" y="2622815"/>
            <a:chExt cx="3934270" cy="79974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199283" y="2622815"/>
              <a:ext cx="3875284" cy="7997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736696" y="2682382"/>
              <a:ext cx="3396857" cy="5941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cs typeface="Arial" pitchFamily="34" charset="0"/>
                </a:rPr>
                <a:t>количество приобретенных специализированной техники и оборудования, лабораторного оборудования и </a:t>
              </a:r>
              <a:r>
                <a:rPr lang="ru-RU" sz="1200" b="1" dirty="0" smtClean="0">
                  <a:cs typeface="Arial" pitchFamily="34" charset="0"/>
                </a:rPr>
                <a:t>приборов – </a:t>
              </a:r>
              <a:r>
                <a:rPr lang="ru-RU" sz="1200" b="1" dirty="0" smtClean="0">
                  <a:solidFill>
                    <a:srgbClr val="C00000"/>
                  </a:solidFill>
                  <a:cs typeface="Arial" pitchFamily="34" charset="0"/>
                </a:rPr>
                <a:t>14 единиц </a:t>
              </a:r>
              <a:r>
                <a:rPr lang="ru-RU" sz="1200" b="1" dirty="0" smtClean="0">
                  <a:cs typeface="Arial" pitchFamily="34" charset="0"/>
                </a:rPr>
                <a:t>(100% от плана)</a:t>
              </a:r>
              <a:endParaRPr lang="ru-RU" sz="1200" b="1" dirty="0">
                <a:cs typeface="Arial" panose="020B0604020202020204" pitchFamily="34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347364" y="5631100"/>
            <a:ext cx="7189184" cy="713183"/>
            <a:chOff x="3244519" y="2608506"/>
            <a:chExt cx="3889033" cy="635476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244519" y="2608506"/>
              <a:ext cx="3859951" cy="63547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744625" y="2638291"/>
              <a:ext cx="3388927" cy="5759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>
                  <a:cs typeface="Arial" pitchFamily="34" charset="0"/>
                </a:rPr>
                <a:t>уровень средней заработной платы ветеринарных специалистов государственных учреждений ветеринарии к уровню средней заработной платы в Кировской области – </a:t>
              </a:r>
              <a:r>
                <a:rPr lang="ru-RU" sz="1200" b="1" dirty="0" smtClean="0">
                  <a:solidFill>
                    <a:srgbClr val="C00000"/>
                  </a:solidFill>
                  <a:cs typeface="Arial" pitchFamily="34" charset="0"/>
                </a:rPr>
                <a:t>80,98%</a:t>
              </a:r>
              <a:r>
                <a:rPr lang="ru-RU" sz="1200" b="1" dirty="0" smtClean="0">
                  <a:cs typeface="Arial" pitchFamily="34" charset="0"/>
                </a:rPr>
                <a:t> (101,23% от плана)</a:t>
              </a:r>
              <a:endParaRPr lang="ru-RU" sz="1200" b="1" dirty="0">
                <a:cs typeface="Arial" panose="020B0604020202020204" pitchFamily="34" charset="0"/>
              </a:endParaRPr>
            </a:p>
          </p:txBody>
        </p:sp>
      </p:grpSp>
      <p:cxnSp>
        <p:nvCxnSpPr>
          <p:cNvPr id="58" name="Прямая соединительная линия 57"/>
          <p:cNvCxnSpPr/>
          <p:nvPr/>
        </p:nvCxnSpPr>
        <p:spPr>
          <a:xfrm flipV="1">
            <a:off x="1360445" y="3794836"/>
            <a:ext cx="7123086" cy="7485"/>
          </a:xfrm>
          <a:prstGeom prst="line">
            <a:avLst/>
          </a:prstGeom>
          <a:ln w="2857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345396" y="4756261"/>
            <a:ext cx="7164603" cy="0"/>
          </a:xfrm>
          <a:prstGeom prst="line">
            <a:avLst/>
          </a:prstGeom>
          <a:ln w="2857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339456" y="5640635"/>
            <a:ext cx="7136258" cy="19071"/>
          </a:xfrm>
          <a:prstGeom prst="line">
            <a:avLst/>
          </a:prstGeom>
          <a:ln w="2857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8627" b="95008" l="19172" r="40031">
                        <a14:foregroundMark x1="29908" y1="87988" x2="29908" y2="87988"/>
                        <a14:foregroundMark x1="28681" y1="83931" x2="28681" y2="83931"/>
                        <a14:foregroundMark x1="25920" y1="83931" x2="25920" y2="83931"/>
                        <a14:foregroundMark x1="33589" y1="83931" x2="33589" y2="83931"/>
                        <a14:foregroundMark x1="33589" y1="87988" x2="33589" y2="87988"/>
                        <a14:foregroundMark x1="24233" y1="91420" x2="24233" y2="91420"/>
                        <a14:foregroundMark x1="32669" y1="92356" x2="32669" y2="92356"/>
                        <a14:foregroundMark x1="36656" y1="90328" x2="36656" y2="90328"/>
                        <a14:foregroundMark x1="36656" y1="84555" x2="36656" y2="845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86" t="77250" r="61275" b="7693"/>
          <a:stretch/>
        </p:blipFill>
        <p:spPr bwMode="auto">
          <a:xfrm>
            <a:off x="1584204" y="1900115"/>
            <a:ext cx="435388" cy="3741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1" name="Рисунок 60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>
                        <a14:foregroundMark x1="25641" y1="20301" x2="25641" y2="20301"/>
                        <a14:foregroundMark x1="39744" y1="27820" x2="39744" y2="27820"/>
                        <a14:foregroundMark x1="52564" y1="35338" x2="52564" y2="35338"/>
                        <a14:foregroundMark x1="57051" y1="47368" x2="57051" y2="47368"/>
                        <a14:foregroundMark x1="30769" y1="45865" x2="30769" y2="45865"/>
                        <a14:foregroundMark x1="30769" y1="66165" x2="30769" y2="66165"/>
                        <a14:foregroundMark x1="32051" y1="79699" x2="32051" y2="79699"/>
                        <a14:foregroundMark x1="46154" y1="75188" x2="52564" y2="75188"/>
                        <a14:foregroundMark x1="63462" y1="79699" x2="68590" y2="82707"/>
                        <a14:foregroundMark x1="77564" y1="61654" x2="77564" y2="61654"/>
                        <a14:foregroundMark x1="66026" y1="61654" x2="66026" y2="61654"/>
                        <a14:foregroundMark x1="52564" y1="60150" x2="5256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4577" y="3859888"/>
            <a:ext cx="665044" cy="56425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339750" y="3790781"/>
            <a:ext cx="6299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количество исследований, проведенных ветеринарными лабораториями Кировской </a:t>
            </a:r>
            <a:r>
              <a:rPr lang="ru-RU" sz="1200" b="1" dirty="0" smtClean="0"/>
              <a:t>области – </a:t>
            </a:r>
            <a:r>
              <a:rPr lang="ru-RU" sz="1200" b="1" dirty="0" smtClean="0">
                <a:solidFill>
                  <a:srgbClr val="FF0000"/>
                </a:solidFill>
              </a:rPr>
              <a:t>1671,573 тыс. единиц </a:t>
            </a:r>
            <a:r>
              <a:rPr lang="ru-RU" sz="1200" b="1" dirty="0" smtClean="0"/>
              <a:t>(111,4% от плана)</a:t>
            </a:r>
            <a:endParaRPr lang="ru-RU" sz="1200" b="1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23047" y1="21875" x2="23047" y2="21875"/>
                        <a14:foregroundMark x1="70703" y1="20117" x2="70703" y2="20117"/>
                        <a14:foregroundMark x1="84375" y1="26953" x2="84375" y2="26953"/>
                        <a14:foregroundMark x1="50195" y1="35547" x2="50195" y2="35547"/>
                        <a14:foregroundMark x1="31445" y1="15039" x2="31445" y2="15039"/>
                        <a14:foregroundMark x1="9375" y1="28711" x2="9375" y2="28711"/>
                        <a14:foregroundMark x1="16211" y1="18359" x2="16211" y2="18359"/>
                        <a14:foregroundMark x1="26367" y1="76563" x2="26367" y2="76563"/>
                        <a14:foregroundMark x1="29688" y1="86719" x2="29688" y2="86719"/>
                        <a14:foregroundMark x1="77539" y1="91797" x2="77539" y2="91797"/>
                        <a14:foregroundMark x1="79297" y1="98633" x2="79297" y2="98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867000"/>
            <a:ext cx="399920" cy="399920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62983" b="77355" l="23390" r="36949">
                        <a14:foregroundMark x1="25382" y1="68930" x2="25382" y2="68930"/>
                        <a14:foregroundMark x1="28287" y1="68930" x2="28287" y2="68930"/>
                        <a14:foregroundMark x1="30428" y1="71307" x2="30428" y2="71307"/>
                        <a14:foregroundMark x1="34098" y1="69610" x2="34098" y2="69610"/>
                        <a14:foregroundMark x1="29511" y1="75042" x2="29511" y2="75042"/>
                        <a14:foregroundMark x1="25382" y1="65874" x2="25382" y2="65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95" t="61186" r="61356" b="20848"/>
          <a:stretch/>
        </p:blipFill>
        <p:spPr bwMode="auto">
          <a:xfrm>
            <a:off x="1559606" y="2872835"/>
            <a:ext cx="459986" cy="440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1" name="Рисунок 30"/>
          <p:cNvPicPr/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61500" b="78125" l="40000" r="58750">
                        <a14:foregroundMark x1="47625" y1="65875" x2="47625" y2="65875"/>
                        <a14:foregroundMark x1="51250" y1="65875" x2="51250" y2="65875"/>
                        <a14:foregroundMark x1="49625" y1="65000" x2="49625" y2="65000"/>
                        <a14:foregroundMark x1="52250" y1="69375" x2="52250" y2="69375"/>
                        <a14:foregroundMark x1="52875" y1="68500" x2="52875" y2="68500"/>
                        <a14:foregroundMark x1="47000" y1="68500" x2="47000" y2="68500"/>
                        <a14:foregroundMark x1="48625" y1="70375" x2="48625" y2="70375"/>
                        <a14:foregroundMark x1="50500" y1="70625" x2="51500" y2="71625"/>
                        <a14:foregroundMark x1="51500" y1="73250" x2="51500" y2="73250"/>
                        <a14:foregroundMark x1="49250" y1="72625" x2="49250" y2="72625"/>
                        <a14:foregroundMark x1="45250" y1="72875" x2="45250" y2="72875"/>
                        <a14:foregroundMark x1="46000" y1="73875" x2="46000" y2="73875"/>
                        <a14:foregroundMark x1="44375" y1="75375" x2="44375" y2="75375"/>
                        <a14:foregroundMark x1="55500" y1="75125" x2="55500" y2="75125"/>
                        <a14:foregroundMark x1="55125" y1="73250" x2="55125" y2="73250"/>
                        <a14:foregroundMark x1="50500" y1="74750" x2="50500" y2="74750"/>
                        <a14:foregroundMark x1="47000" y1="74750" x2="47000" y2="74750"/>
                        <a14:foregroundMark x1="49250" y1="75375" x2="49250" y2="75375"/>
                        <a14:foregroundMark x1="53250" y1="75750" x2="53250" y2="75750"/>
                        <a14:foregroundMark x1="50875" y1="68125" x2="50875" y2="68125"/>
                        <a14:foregroundMark x1="48875" y1="67125" x2="48875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34" t="62034" r="41865" b="22712"/>
          <a:stretch/>
        </p:blipFill>
        <p:spPr bwMode="auto">
          <a:xfrm>
            <a:off x="1584204" y="5727429"/>
            <a:ext cx="410790" cy="404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1545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829" t="51813" r="20182" b="32478"/>
          <a:stretch/>
        </p:blipFill>
        <p:spPr bwMode="auto">
          <a:xfrm>
            <a:off x="7559201" y="6010923"/>
            <a:ext cx="612683" cy="567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2" name="Рисунок 4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03" t="77199" r="42662" b="8438"/>
          <a:stretch/>
        </p:blipFill>
        <p:spPr bwMode="auto">
          <a:xfrm>
            <a:off x="3243598" y="5986979"/>
            <a:ext cx="655676" cy="5386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D955A-1CBD-47E2-B106-B3898F1B081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0" y="13721"/>
            <a:ext cx="3168409" cy="1183031"/>
            <a:chOff x="0" y="0"/>
            <a:chExt cx="2654" cy="1026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0" y="0"/>
              <a:ext cx="2654" cy="1026"/>
              <a:chOff x="0" y="0"/>
              <a:chExt cx="2654" cy="1026"/>
            </a:xfrm>
          </p:grpSpPr>
          <p:pic>
            <p:nvPicPr>
              <p:cNvPr id="8" name="Picture 16" descr="Лента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-2" r="3430"/>
              <a:stretch/>
            </p:blipFill>
            <p:spPr bwMode="auto">
              <a:xfrm>
                <a:off x="0" y="0"/>
                <a:ext cx="265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40" descr="0001-001-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7" descr="символ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401257" y="247842"/>
            <a:ext cx="4850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ОСНОВНЫЕ РЕЗУЛЬТАТЫ РЕАЛИЗАЦИИ </a:t>
            </a:r>
          </a:p>
          <a:p>
            <a:pPr algn="ctr"/>
            <a:r>
              <a:rPr lang="ru-RU" b="1" dirty="0" smtClean="0"/>
              <a:t>ГОСУДАРСТВЕННОЙ ПРОГРАММЫ В 2021 ГОДУ</a:t>
            </a:r>
            <a:endParaRPr lang="ru-RU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771800" y="967295"/>
            <a:ext cx="6109730" cy="4426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с двумя скругленными соседними углами 18"/>
          <p:cNvSpPr/>
          <p:nvPr/>
        </p:nvSpPr>
        <p:spPr>
          <a:xfrm>
            <a:off x="1482234" y="1190118"/>
            <a:ext cx="6779702" cy="576064"/>
          </a:xfrm>
          <a:prstGeom prst="round2SameRect">
            <a:avLst/>
          </a:prstGeom>
          <a:solidFill>
            <a:srgbClr val="F9EEED"/>
          </a:solidFill>
          <a:ln w="25400" cmpd="sng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/>
                <a:ea typeface="Times New Roman"/>
              </a:rPr>
              <a:t>обеспечение эпизоотического и ветеринарно-санитарного благополучия территории Кировской области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492" y="1178707"/>
            <a:ext cx="906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ЦЕЛЬ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9140" y="1924004"/>
            <a:ext cx="1128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ЗАДАЧА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2051720" y="1924004"/>
            <a:ext cx="6756018" cy="801820"/>
          </a:xfrm>
          <a:prstGeom prst="round2SameRect">
            <a:avLst/>
          </a:prstGeom>
          <a:solidFill>
            <a:srgbClr val="F9EEED"/>
          </a:solidFill>
          <a:ln w="25400" cmpd="sng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обеспечение защиты территории Кировской области от заноса и распространения заразных, в том числе особо опасных, болезней животных, общих для человека и животных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531919" y="3198126"/>
            <a:ext cx="1946950" cy="3399224"/>
            <a:chOff x="556919" y="3199586"/>
            <a:chExt cx="1946950" cy="3541781"/>
          </a:xfrm>
        </p:grpSpPr>
        <p:sp>
          <p:nvSpPr>
            <p:cNvPr id="32" name="Прямоугольник с двумя скругленными противолежащими углами 31"/>
            <p:cNvSpPr/>
            <p:nvPr/>
          </p:nvSpPr>
          <p:spPr>
            <a:xfrm>
              <a:off x="556919" y="3199586"/>
              <a:ext cx="1926849" cy="3541781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7020" y="3271369"/>
              <a:ext cx="1926849" cy="22848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/>
                <a:t>ликвидировано</a:t>
              </a:r>
            </a:p>
            <a:p>
              <a:pPr algn="ctr"/>
              <a:r>
                <a:rPr lang="ru-RU" sz="2800" b="1" dirty="0" smtClean="0">
                  <a:solidFill>
                    <a:srgbClr val="FF0000"/>
                  </a:solidFill>
                </a:rPr>
                <a:t>1</a:t>
              </a:r>
            </a:p>
            <a:p>
              <a:pPr algn="ctr"/>
              <a:r>
                <a:rPr lang="ru-RU" sz="1350" b="1" dirty="0" smtClean="0"/>
                <a:t>особо опасное инфекционное заболевание </a:t>
              </a:r>
              <a:r>
                <a:rPr lang="ru-RU" sz="1350" b="1" dirty="0"/>
                <a:t>сельскохозяйственных животных, при </a:t>
              </a:r>
              <a:r>
                <a:rPr lang="ru-RU" sz="1350" b="1" dirty="0" smtClean="0"/>
                <a:t>котором осуществлено изъятие животных</a:t>
              </a:r>
              <a:endParaRPr lang="ru-RU" sz="135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716016" y="3193092"/>
            <a:ext cx="2024926" cy="3380854"/>
            <a:chOff x="7107811" y="3183075"/>
            <a:chExt cx="2091407" cy="3168352"/>
          </a:xfrm>
        </p:grpSpPr>
        <p:sp>
          <p:nvSpPr>
            <p:cNvPr id="34" name="Прямоугольник с двумя скругленными противолежащими углами 33"/>
            <p:cNvSpPr/>
            <p:nvPr/>
          </p:nvSpPr>
          <p:spPr>
            <a:xfrm>
              <a:off x="7110986" y="3183075"/>
              <a:ext cx="2088232" cy="316835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107811" y="3204061"/>
              <a:ext cx="2087695" cy="15139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spc="-10" dirty="0"/>
                <a:t>проведено </a:t>
              </a:r>
              <a:endParaRPr lang="ru-RU" sz="1400" b="1" spc="-10" dirty="0" smtClean="0"/>
            </a:p>
            <a:p>
              <a:pPr algn="ctr"/>
              <a:r>
                <a:rPr lang="ru-RU" sz="2800" b="1" spc="-10" dirty="0" smtClean="0">
                  <a:solidFill>
                    <a:srgbClr val="FF0000"/>
                  </a:solidFill>
                </a:rPr>
                <a:t>40 </a:t>
              </a:r>
            </a:p>
            <a:p>
              <a:pPr algn="ctr"/>
              <a:r>
                <a:rPr lang="ru-RU" sz="1400" b="1" spc="-10" dirty="0" smtClean="0"/>
                <a:t>учений </a:t>
              </a:r>
              <a:r>
                <a:rPr lang="ru-RU" sz="1400" b="1" spc="-10" dirty="0"/>
                <a:t>и тренировок по оперативному взаимодействию служб и </a:t>
              </a:r>
              <a:r>
                <a:rPr lang="ru-RU" sz="1400" b="1" spc="-10" dirty="0" smtClean="0"/>
                <a:t>ведомств</a:t>
              </a:r>
              <a:endParaRPr lang="ru-RU" sz="1400" b="1" spc="-10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645153" y="3177075"/>
            <a:ext cx="1854840" cy="3420276"/>
            <a:chOff x="3137823" y="3140967"/>
            <a:chExt cx="2088232" cy="3671861"/>
          </a:xfrm>
        </p:grpSpPr>
        <p:sp>
          <p:nvSpPr>
            <p:cNvPr id="40" name="Прямоугольник с двумя скругленными противолежащими углами 39"/>
            <p:cNvSpPr/>
            <p:nvPr/>
          </p:nvSpPr>
          <p:spPr>
            <a:xfrm>
              <a:off x="3137823" y="3140967"/>
              <a:ext cx="2088232" cy="3671861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191958" y="3238140"/>
              <a:ext cx="1979961" cy="2833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400" b="1" dirty="0" smtClean="0">
                  <a:solidFill>
                    <a:prstClr val="black"/>
                  </a:solidFill>
                </a:rPr>
                <a:t>проведено </a:t>
              </a:r>
            </a:p>
            <a:p>
              <a:pPr lvl="0" algn="ctr"/>
              <a:r>
                <a:rPr lang="ru-RU" sz="2800" b="1" dirty="0" smtClean="0">
                  <a:solidFill>
                    <a:srgbClr val="FF0000"/>
                  </a:solidFill>
                </a:rPr>
                <a:t>1671,573</a:t>
              </a:r>
              <a:r>
                <a:rPr lang="ru-RU" sz="2800" b="1" dirty="0">
                  <a:solidFill>
                    <a:srgbClr val="FF0000"/>
                  </a:solidFill>
                </a:rPr>
                <a:t> </a:t>
              </a:r>
              <a:endParaRPr lang="ru-RU" sz="2800" b="1" dirty="0" smtClean="0">
                <a:solidFill>
                  <a:srgbClr val="FF0000"/>
                </a:solidFill>
              </a:endParaRPr>
            </a:p>
            <a:p>
              <a:pPr lvl="0" algn="ctr"/>
              <a:r>
                <a:rPr lang="ru-RU" sz="1350" b="1" dirty="0" smtClean="0">
                  <a:solidFill>
                    <a:prstClr val="black"/>
                  </a:solidFill>
                </a:rPr>
                <a:t>тыс</a:t>
              </a:r>
              <a:r>
                <a:rPr lang="ru-RU" sz="1350" b="1" dirty="0">
                  <a:solidFill>
                    <a:prstClr val="black"/>
                  </a:solidFill>
                </a:rPr>
                <a:t>. лабораторных </a:t>
              </a:r>
              <a:r>
                <a:rPr lang="ru-RU" sz="1350" b="1" dirty="0" smtClean="0">
                  <a:solidFill>
                    <a:prstClr val="black"/>
                  </a:solidFill>
                </a:rPr>
                <a:t>исследований</a:t>
              </a:r>
            </a:p>
            <a:p>
              <a:pPr lvl="0" algn="ctr"/>
              <a:r>
                <a:rPr lang="ru-RU" sz="2800" b="1" dirty="0" smtClean="0">
                  <a:solidFill>
                    <a:srgbClr val="FF0000"/>
                  </a:solidFill>
                  <a:cs typeface="Arial" panose="020B0604020202020204" pitchFamily="34" charset="0"/>
                </a:rPr>
                <a:t>3190,50</a:t>
              </a:r>
              <a:r>
                <a:rPr lang="ru-RU" sz="1400" b="1" dirty="0" smtClean="0">
                  <a:cs typeface="Arial" panose="020B0604020202020204" pitchFamily="34" charset="0"/>
                </a:rPr>
                <a:t> </a:t>
              </a:r>
            </a:p>
            <a:p>
              <a:pPr lvl="0" algn="ctr"/>
              <a:r>
                <a:rPr lang="ru-RU" sz="1350" b="1" dirty="0" smtClean="0">
                  <a:cs typeface="Arial" panose="020B0604020202020204" pitchFamily="34" charset="0"/>
                </a:rPr>
                <a:t>тыс</a:t>
              </a:r>
              <a:r>
                <a:rPr lang="ru-RU" sz="1350" b="1" dirty="0">
                  <a:cs typeface="Arial" panose="020B0604020202020204" pitchFamily="34" charset="0"/>
                </a:rPr>
                <a:t>. </a:t>
              </a:r>
              <a:r>
                <a:rPr lang="ru-RU" sz="1350" b="1" dirty="0" smtClean="0">
                  <a:cs typeface="Arial" panose="020B0604020202020204" pitchFamily="34" charset="0"/>
                </a:rPr>
                <a:t>мероприятий </a:t>
              </a:r>
              <a:r>
                <a:rPr lang="ru-RU" sz="1350" b="1" dirty="0">
                  <a:cs typeface="Arial" panose="020B0604020202020204" pitchFamily="34" charset="0"/>
                </a:rPr>
                <a:t>по предупреждению и ликвидации заразных и иных болезней животных</a:t>
              </a:r>
              <a:endParaRPr lang="ru-RU" sz="1350" b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958592" y="3174722"/>
            <a:ext cx="1854840" cy="3399224"/>
            <a:chOff x="3137823" y="3140968"/>
            <a:chExt cx="2088232" cy="3209432"/>
          </a:xfrm>
        </p:grpSpPr>
        <p:sp>
          <p:nvSpPr>
            <p:cNvPr id="45" name="Прямоугольник с двумя скругленными противолежащими углами 44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6924531" y="3215486"/>
            <a:ext cx="1888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</a:rPr>
              <a:t>отловлено 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364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</a:rPr>
              <a:t>головы </a:t>
            </a:r>
            <a:r>
              <a:rPr lang="ru-RU" sz="1400" b="1" dirty="0">
                <a:solidFill>
                  <a:prstClr val="black"/>
                </a:solidFill>
              </a:rPr>
              <a:t>животных без владельцев</a:t>
            </a:r>
            <a:endParaRPr lang="ru-RU" sz="1400" b="1" dirty="0"/>
          </a:p>
        </p:txBody>
      </p:sp>
      <p:pic>
        <p:nvPicPr>
          <p:cNvPr id="52" name="Рисунок 51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55" t="8814" r="8333" b="8814"/>
          <a:stretch/>
        </p:blipFill>
        <p:spPr bwMode="auto">
          <a:xfrm>
            <a:off x="5364088" y="6049354"/>
            <a:ext cx="527834" cy="4762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848" y="5988633"/>
            <a:ext cx="601191" cy="53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63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99CCFF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https://avatars.mds.yandex.net/get-zen_doc/1900460/pub_5e6f34f837e1f8547e5bb1c2_5e6f350f2275b820a4763f5b/scale_12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83298"/>
            <a:ext cx="512820" cy="5281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25488" y="6309320"/>
            <a:ext cx="2133600" cy="365125"/>
          </a:xfrm>
        </p:spPr>
        <p:txBody>
          <a:bodyPr/>
          <a:lstStyle/>
          <a:p>
            <a:pPr>
              <a:defRPr/>
            </a:pPr>
            <a:fld id="{BF7D955A-1CBD-47E2-B106-B3898F1B081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0" y="13721"/>
            <a:ext cx="3168409" cy="1183031"/>
            <a:chOff x="0" y="0"/>
            <a:chExt cx="2654" cy="1026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0" y="0"/>
              <a:ext cx="2654" cy="1026"/>
              <a:chOff x="0" y="0"/>
              <a:chExt cx="2654" cy="1026"/>
            </a:xfrm>
          </p:grpSpPr>
          <p:pic>
            <p:nvPicPr>
              <p:cNvPr id="8" name="Picture 16" descr="Лента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-2" r="3430"/>
              <a:stretch/>
            </p:blipFill>
            <p:spPr bwMode="auto">
              <a:xfrm>
                <a:off x="0" y="0"/>
                <a:ext cx="265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40" descr="0001-001-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7" descr="символ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401257" y="247842"/>
            <a:ext cx="4850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ОСНОВНЫЕ РЕЗУЛЬТАТЫ РЕАЛИЗАЦИИ </a:t>
            </a:r>
          </a:p>
          <a:p>
            <a:pPr algn="ctr"/>
            <a:r>
              <a:rPr lang="ru-RU" b="1" dirty="0" smtClean="0"/>
              <a:t>ГОСУДАРСТВЕННОЙ ПРОГРАММЫ В 2021 ГОДУ</a:t>
            </a:r>
            <a:endParaRPr lang="ru-RU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771800" y="967295"/>
            <a:ext cx="6109730" cy="4426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5576" y="1340768"/>
            <a:ext cx="1128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ЗАДАЧА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2051720" y="1256377"/>
            <a:ext cx="6756018" cy="568892"/>
          </a:xfrm>
          <a:prstGeom prst="round2SameRect">
            <a:avLst/>
          </a:prstGeom>
          <a:solidFill>
            <a:srgbClr val="F9EEED"/>
          </a:solidFill>
          <a:ln w="25400" cmpd="sng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о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беспечение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защиты населения от болезней, общих для человека и животных, и пищевых отравлений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824850" y="2373355"/>
            <a:ext cx="2234982" cy="2927853"/>
            <a:chOff x="556919" y="3163326"/>
            <a:chExt cx="1946950" cy="3578041"/>
          </a:xfrm>
        </p:grpSpPr>
        <p:sp>
          <p:nvSpPr>
            <p:cNvPr id="32" name="Прямоугольник с двумя скругленными противолежащими углами 31"/>
            <p:cNvSpPr/>
            <p:nvPr/>
          </p:nvSpPr>
          <p:spPr>
            <a:xfrm>
              <a:off x="556919" y="3163326"/>
              <a:ext cx="1926849" cy="3578041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7020" y="3271369"/>
              <a:ext cx="192684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1200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3539787" y="2335071"/>
            <a:ext cx="2229090" cy="2966138"/>
            <a:chOff x="3137823" y="3140967"/>
            <a:chExt cx="2088232" cy="3671861"/>
          </a:xfrm>
        </p:grpSpPr>
        <p:sp>
          <p:nvSpPr>
            <p:cNvPr id="40" name="Прямоугольник с двумя скругленными противолежащими углами 39"/>
            <p:cNvSpPr/>
            <p:nvPr/>
          </p:nvSpPr>
          <p:spPr>
            <a:xfrm>
              <a:off x="3137823" y="3140967"/>
              <a:ext cx="2088232" cy="3671861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191958" y="3238140"/>
              <a:ext cx="1979961" cy="285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228184" y="2275730"/>
            <a:ext cx="2430904" cy="3025480"/>
            <a:chOff x="3137823" y="3140968"/>
            <a:chExt cx="2088232" cy="3209432"/>
          </a:xfrm>
        </p:grpSpPr>
        <p:sp>
          <p:nvSpPr>
            <p:cNvPr id="45" name="Прямоугольник с двумя скругленными противолежащими углами 44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6918008" y="2565061"/>
            <a:ext cx="166221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effectLst/>
                <a:ea typeface="Calibri"/>
              </a:rPr>
              <a:t>скотомогильников обследованы </a:t>
            </a:r>
          </a:p>
          <a:p>
            <a:endParaRPr lang="ru-RU" sz="1400" b="1" dirty="0" smtClean="0">
              <a:effectLst/>
              <a:ea typeface="Calibri"/>
            </a:endParaRPr>
          </a:p>
          <a:p>
            <a:r>
              <a:rPr lang="ru-RU" sz="1400" b="1" dirty="0" smtClean="0">
                <a:effectLst/>
                <a:ea typeface="Calibri"/>
              </a:rPr>
              <a:t>скотомогильник обустроен </a:t>
            </a:r>
          </a:p>
          <a:p>
            <a:endParaRPr lang="ru-RU" sz="1400" b="1" dirty="0" smtClean="0">
              <a:effectLst/>
              <a:ea typeface="Calibri"/>
            </a:endParaRPr>
          </a:p>
          <a:p>
            <a:endParaRPr lang="ru-RU" sz="1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0378" y="2619897"/>
            <a:ext cx="198543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2337,71 </a:t>
            </a:r>
          </a:p>
          <a:p>
            <a:pPr algn="ctr"/>
            <a:r>
              <a:rPr lang="ru-RU" sz="1400" b="1" dirty="0" smtClean="0"/>
              <a:t>тыс</a:t>
            </a:r>
            <a:r>
              <a:rPr lang="ru-RU" sz="1400" b="1" dirty="0"/>
              <a:t>. единиц </a:t>
            </a:r>
            <a:r>
              <a:rPr lang="ru-RU" sz="1400" b="1" dirty="0" smtClean="0"/>
              <a:t>продукции </a:t>
            </a:r>
            <a:r>
              <a:rPr lang="ru-RU" sz="1400" b="1" dirty="0"/>
              <a:t>подвергнуто </a:t>
            </a:r>
          </a:p>
          <a:p>
            <a:pPr algn="ctr"/>
            <a:r>
              <a:rPr lang="ru-RU" sz="1400" b="1" dirty="0" smtClean="0"/>
              <a:t>ветеринарно-санитарной </a:t>
            </a:r>
            <a:r>
              <a:rPr lang="ru-RU" sz="1400" b="1" dirty="0"/>
              <a:t>экспертизе </a:t>
            </a:r>
          </a:p>
        </p:txBody>
      </p:sp>
      <p:pic>
        <p:nvPicPr>
          <p:cNvPr id="38" name="Рисунок 3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4653136"/>
            <a:ext cx="720080" cy="622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24203" y="2592716"/>
            <a:ext cx="208688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3748 </a:t>
            </a:r>
          </a:p>
          <a:p>
            <a:pPr algn="ctr"/>
            <a:r>
              <a:rPr lang="ru-RU" sz="1400" b="1" dirty="0" smtClean="0"/>
              <a:t>исследований проб продукции животного происхождения на остатки запрещенных и вредных веществ</a:t>
            </a:r>
            <a:endParaRPr lang="ru-RU" sz="1400" b="1" dirty="0"/>
          </a:p>
        </p:txBody>
      </p:sp>
      <p:pic>
        <p:nvPicPr>
          <p:cNvPr id="27" name="Рисунок 26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22" t="28205" r="29006" b="54167"/>
          <a:stretch/>
        </p:blipFill>
        <p:spPr bwMode="auto">
          <a:xfrm>
            <a:off x="1584204" y="4653136"/>
            <a:ext cx="690858" cy="558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057688" y="2528861"/>
            <a:ext cx="10801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139</a:t>
            </a:r>
          </a:p>
          <a:p>
            <a:pPr algn="ctr"/>
            <a:endParaRPr lang="ru-RU" sz="16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1</a:t>
            </a:r>
          </a:p>
          <a:p>
            <a:pPr algn="ctr"/>
            <a:endParaRPr lang="ru-RU" sz="1500" b="1" dirty="0">
              <a:solidFill>
                <a:srgbClr val="FF0000"/>
              </a:solidFill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299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99CCFF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439" r="-26" b="83797"/>
          <a:stretch/>
        </p:blipFill>
        <p:spPr bwMode="auto">
          <a:xfrm>
            <a:off x="7574209" y="5112026"/>
            <a:ext cx="491520" cy="568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D955A-1CBD-47E2-B106-B3898F1B081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0" y="13721"/>
            <a:ext cx="3168409" cy="1183031"/>
            <a:chOff x="0" y="0"/>
            <a:chExt cx="2654" cy="1026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0" y="0"/>
              <a:ext cx="2654" cy="1026"/>
              <a:chOff x="0" y="0"/>
              <a:chExt cx="2654" cy="1026"/>
            </a:xfrm>
          </p:grpSpPr>
          <p:pic>
            <p:nvPicPr>
              <p:cNvPr id="8" name="Picture 16" descr="Лента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-2" r="3430"/>
              <a:stretch/>
            </p:blipFill>
            <p:spPr bwMode="auto">
              <a:xfrm>
                <a:off x="0" y="0"/>
                <a:ext cx="2654" cy="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40" descr="0001-001-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0"/>
                <a:ext cx="864" cy="10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7" descr="символ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10"/>
              <a:ext cx="7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401257" y="247842"/>
            <a:ext cx="4850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ОСНОВНЫЕ РЕЗУЛЬТАТЫ РЕАЛИЗАЦИИ </a:t>
            </a:r>
          </a:p>
          <a:p>
            <a:pPr algn="ctr"/>
            <a:r>
              <a:rPr lang="ru-RU" b="1" dirty="0" smtClean="0"/>
              <a:t>ГОСУДАРСТВЕННОЙ ПРОГРАММЫ В 2021 ГОДУ</a:t>
            </a:r>
            <a:endParaRPr lang="ru-RU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771800" y="967295"/>
            <a:ext cx="6109730" cy="4426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5576" y="1340768"/>
            <a:ext cx="1128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ЗАДАЧА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2051720" y="1256377"/>
            <a:ext cx="6756018" cy="568892"/>
          </a:xfrm>
          <a:prstGeom prst="round2SameRect">
            <a:avLst/>
          </a:prstGeom>
          <a:solidFill>
            <a:srgbClr val="F9EEED"/>
          </a:solidFill>
          <a:ln w="25400" cmpd="sng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развитие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государственной ветеринарной службы Кировской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1347" y="2197121"/>
            <a:ext cx="17247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разработано </a:t>
            </a:r>
            <a:endParaRPr lang="ru-RU" sz="1400" b="1" dirty="0" smtClean="0"/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54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1400" b="1" dirty="0" smtClean="0"/>
              <a:t>проекта </a:t>
            </a:r>
            <a:r>
              <a:rPr lang="ru-RU" sz="1400" b="1" dirty="0"/>
              <a:t>нормативных правовых </a:t>
            </a:r>
            <a:r>
              <a:rPr lang="ru-RU" sz="1400" b="1" dirty="0" smtClean="0"/>
              <a:t>актов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85002" y="2191584"/>
            <a:ext cx="18873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приобретены </a:t>
            </a:r>
            <a:endParaRPr lang="ru-RU" sz="1400" b="1" dirty="0" smtClean="0"/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12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1400" b="1" dirty="0" smtClean="0"/>
              <a:t>единиц специализированной техники</a:t>
            </a:r>
          </a:p>
          <a:p>
            <a:pPr lvl="0" algn="ctr"/>
            <a:r>
              <a:rPr lang="ru-RU" sz="2600" b="1" dirty="0">
                <a:solidFill>
                  <a:srgbClr val="FF0000"/>
                </a:solidFill>
              </a:rPr>
              <a:t>2</a:t>
            </a:r>
            <a:r>
              <a:rPr lang="ru-RU" sz="2800" b="1" dirty="0">
                <a:solidFill>
                  <a:prstClr val="black"/>
                </a:solidFill>
              </a:rPr>
              <a:t> </a:t>
            </a:r>
          </a:p>
          <a:p>
            <a:pPr lvl="0" algn="ctr"/>
            <a:r>
              <a:rPr lang="ru-RU" sz="1400" b="1" dirty="0">
                <a:solidFill>
                  <a:prstClr val="black"/>
                </a:solidFill>
              </a:rPr>
              <a:t>единицы дезинфекционной установки Комарова</a:t>
            </a: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6837480" y="2110980"/>
            <a:ext cx="1916570" cy="3550267"/>
            <a:chOff x="3137823" y="3140968"/>
            <a:chExt cx="2088232" cy="3209432"/>
          </a:xfrm>
        </p:grpSpPr>
        <p:sp>
          <p:nvSpPr>
            <p:cNvPr id="28" name="Прямоугольник с двумя скругленными противолежащими углами 27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856856" y="2169316"/>
            <a:ext cx="1745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обеспечены </a:t>
            </a:r>
          </a:p>
          <a:p>
            <a:pPr lvl="0" algn="ctr"/>
            <a:endParaRPr lang="ru-RU" sz="1400" b="1" dirty="0">
              <a:solidFill>
                <a:prstClr val="black"/>
              </a:solidFill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4716016" y="2110980"/>
            <a:ext cx="1916570" cy="3550267"/>
            <a:chOff x="3137823" y="3140968"/>
            <a:chExt cx="2088232" cy="3209432"/>
          </a:xfrm>
        </p:grpSpPr>
        <p:sp>
          <p:nvSpPr>
            <p:cNvPr id="56" name="Прямоугольник с двумя скругленными противолежащими углами 55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555776" y="2144586"/>
            <a:ext cx="1916570" cy="3516661"/>
            <a:chOff x="3137823" y="3140968"/>
            <a:chExt cx="2088232" cy="3209432"/>
          </a:xfrm>
        </p:grpSpPr>
        <p:sp>
          <p:nvSpPr>
            <p:cNvPr id="59" name="Прямоугольник с двумя скругленными противолежащими углами 58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70661" y="2169316"/>
            <a:ext cx="1916570" cy="3491932"/>
            <a:chOff x="3137823" y="3140968"/>
            <a:chExt cx="2088232" cy="3209432"/>
          </a:xfrm>
        </p:grpSpPr>
        <p:sp>
          <p:nvSpPr>
            <p:cNvPr id="62" name="Прямоугольник с двумя скругленными противолежащими углами 61"/>
            <p:cNvSpPr/>
            <p:nvPr/>
          </p:nvSpPr>
          <p:spPr>
            <a:xfrm>
              <a:off x="3137823" y="3140968"/>
              <a:ext cx="2088232" cy="3209432"/>
            </a:xfrm>
            <a:prstGeom prst="round2Diag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137823" y="3224010"/>
              <a:ext cx="1979961" cy="546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endParaRPr lang="ru-RU" sz="12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4" name="Рисунок 6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9486" y="5110743"/>
            <a:ext cx="468588" cy="43517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9060" y="2145417"/>
            <a:ext cx="187499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проведено </a:t>
            </a:r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28 </a:t>
            </a:r>
          </a:p>
          <a:p>
            <a:pPr algn="ctr"/>
            <a:r>
              <a:rPr lang="ru-RU" sz="1400" b="1" dirty="0" smtClean="0"/>
              <a:t>мероприятий по повышению престижа профессии ветеринарного врача</a:t>
            </a:r>
          </a:p>
          <a:p>
            <a:pPr algn="ctr"/>
            <a:endParaRPr lang="ru-RU" sz="1400" b="1" dirty="0"/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84,2% </a:t>
            </a:r>
          </a:p>
          <a:p>
            <a:pPr algn="ctr"/>
            <a:r>
              <a:rPr lang="ru-RU" sz="1400" b="1" dirty="0" smtClean="0"/>
              <a:t>укомплектованность штатных должностей </a:t>
            </a:r>
            <a:r>
              <a:rPr lang="ru-RU" sz="1400" b="1" dirty="0" err="1" smtClean="0"/>
              <a:t>ветспециалистов</a:t>
            </a:r>
            <a:endParaRPr lang="ru-RU" sz="1400" b="1" dirty="0"/>
          </a:p>
        </p:txBody>
      </p:sp>
      <p:pic>
        <p:nvPicPr>
          <p:cNvPr id="33" name="Рисунок 3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0855" y="5112026"/>
            <a:ext cx="827040" cy="43389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788025" y="2446314"/>
            <a:ext cx="18148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133</a:t>
            </a:r>
          </a:p>
          <a:p>
            <a:pPr algn="ctr"/>
            <a:r>
              <a:rPr lang="ru-RU" sz="1400" b="1" dirty="0"/>
              <a:t>ветеринарных </a:t>
            </a:r>
            <a:r>
              <a:rPr lang="ru-RU" sz="1400" b="1" dirty="0" smtClean="0"/>
              <a:t>специалиста льготами </a:t>
            </a:r>
            <a:r>
              <a:rPr lang="ru-RU" sz="1400" b="1" dirty="0"/>
              <a:t>по оплате жилья и коммунальных </a:t>
            </a:r>
            <a:r>
              <a:rPr lang="ru-RU" sz="1400" b="1" dirty="0" smtClean="0"/>
              <a:t>услуг</a:t>
            </a:r>
            <a:endParaRPr lang="ru-RU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7133" y="5080762"/>
            <a:ext cx="534335" cy="54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705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365</Words>
  <Application>Microsoft Office PowerPoint</Application>
  <PresentationFormat>Экран (4:3)</PresentationFormat>
  <Paragraphs>93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1_Тема Office</vt:lpstr>
      <vt:lpstr>Государственная программа  Кировской области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программа  Кировской области</dc:title>
  <dc:creator>Гасымова Д.Н.</dc:creator>
  <cp:lastModifiedBy>starodumova_oe</cp:lastModifiedBy>
  <cp:revision>54</cp:revision>
  <cp:lastPrinted>2022-02-08T07:18:08Z</cp:lastPrinted>
  <dcterms:created xsi:type="dcterms:W3CDTF">2021-02-02T10:43:54Z</dcterms:created>
  <dcterms:modified xsi:type="dcterms:W3CDTF">2022-03-30T08:41:09Z</dcterms:modified>
</cp:coreProperties>
</file>